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87" r:id="rId3"/>
    <p:sldId id="307" r:id="rId4"/>
    <p:sldId id="285" r:id="rId5"/>
    <p:sldId id="299" r:id="rId6"/>
  </p:sldIdLst>
  <p:sldSz cx="9144000" cy="5143500" type="screen16x9"/>
  <p:notesSz cx="7104063" cy="10234613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/>
  </p:cmAuthor>
  <p:cmAuthor id="2" name="Microsoft Office User" initials="Office [2]" lastIdx="1" clrIdx="1">
    <p:extLst/>
  </p:cmAuthor>
  <p:cmAuthor id="3" name="Microsoft Office User" initials="Office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9C4D"/>
    <a:srgbClr val="198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1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87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121" y="1279287"/>
            <a:ext cx="6139502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150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314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706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4975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250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105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92"/>
            <a:ext cx="7886700" cy="435964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048000" y="331528"/>
            <a:ext cx="3276600" cy="2313078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81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966029" y="2851588"/>
            <a:ext cx="3383973" cy="323892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5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966029" y="3289513"/>
            <a:ext cx="3383973" cy="17136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5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2981375" y="3614001"/>
            <a:ext cx="3366029" cy="115285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8035" indent="0">
              <a:buNone/>
              <a:defRPr sz="1050"/>
            </a:lvl7pPr>
            <a:lvl8pPr marL="2400935" indent="0">
              <a:buNone/>
              <a:defRPr sz="1050"/>
            </a:lvl8pPr>
            <a:lvl9pPr marL="2743835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92"/>
            <a:ext cx="7886700" cy="994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458"/>
            <a:ext cx="7886700" cy="326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097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0" y="2173215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358" y="384629"/>
            <a:ext cx="5309151" cy="3293992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 flipH="1">
            <a:off x="5656634" y="0"/>
            <a:ext cx="3487366" cy="2020686"/>
          </a:xfrm>
          <a:prstGeom prst="rect">
            <a:avLst/>
          </a:prstGeom>
          <a:solidFill>
            <a:srgbClr val="1986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任意多边形: 形状 12"/>
          <p:cNvSpPr/>
          <p:nvPr/>
        </p:nvSpPr>
        <p:spPr>
          <a:xfrm flipH="1">
            <a:off x="4489315" y="2020686"/>
            <a:ext cx="4654685" cy="2202699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3" name="文本框 22"/>
          <p:cNvSpPr txBox="1"/>
          <p:nvPr/>
        </p:nvSpPr>
        <p:spPr>
          <a:xfrm>
            <a:off x="5265945" y="2403221"/>
            <a:ext cx="35256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Fraud Detection</a:t>
            </a:r>
            <a:endParaRPr lang="zh-CN" altLang="en-US" sz="3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807016" y="3511329"/>
            <a:ext cx="29845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Team members: </a:t>
            </a:r>
          </a:p>
          <a:p>
            <a:pPr algn="r"/>
            <a:endParaRPr lang="zh-CN" altLang="en-US" sz="10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任意多边形: 形状 33"/>
          <p:cNvSpPr/>
          <p:nvPr/>
        </p:nvSpPr>
        <p:spPr>
          <a:xfrm flipH="1">
            <a:off x="4330952" y="0"/>
            <a:ext cx="2697827" cy="2020686"/>
          </a:xfrm>
          <a:custGeom>
            <a:avLst/>
            <a:gdLst>
              <a:gd name="connsiteX0" fmla="*/ 0 w 3597102"/>
              <a:gd name="connsiteY0" fmla="*/ 0 h 2694248"/>
              <a:gd name="connsiteX1" fmla="*/ 1703068 w 3597102"/>
              <a:gd name="connsiteY1" fmla="*/ 0 h 2694248"/>
              <a:gd name="connsiteX2" fmla="*/ 1985969 w 3597102"/>
              <a:gd name="connsiteY2" fmla="*/ 0 h 2694248"/>
              <a:gd name="connsiteX3" fmla="*/ 3597102 w 3597102"/>
              <a:gd name="connsiteY3" fmla="*/ 2694248 h 2694248"/>
              <a:gd name="connsiteX4" fmla="*/ 1611133 w 3597102"/>
              <a:gd name="connsiteY4" fmla="*/ 2694248 h 269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7102" h="2694248">
                <a:moveTo>
                  <a:pt x="0" y="0"/>
                </a:moveTo>
                <a:lnTo>
                  <a:pt x="1703068" y="0"/>
                </a:lnTo>
                <a:lnTo>
                  <a:pt x="1985969" y="0"/>
                </a:lnTo>
                <a:lnTo>
                  <a:pt x="3597102" y="2694248"/>
                </a:lnTo>
                <a:lnTo>
                  <a:pt x="1611133" y="2694248"/>
                </a:lnTo>
                <a:close/>
              </a:path>
            </a:pathLst>
          </a:custGeom>
          <a:solidFill>
            <a:srgbClr val="198699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任意多边形: 形状 15"/>
          <p:cNvSpPr/>
          <p:nvPr/>
        </p:nvSpPr>
        <p:spPr>
          <a:xfrm flipH="1">
            <a:off x="2772523" y="0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2" name="Audio Machine - Breath and Life">
            <a:hlinkClick r:id="" action="ppaction://media"/>
            <a:extLst>
              <a:ext uri="{FF2B5EF4-FFF2-40B4-BE49-F238E27FC236}">
                <a16:creationId xmlns:a16="http://schemas.microsoft.com/office/drawing/2014/main" id="{7F4BCAEF-F6B7-4DF7-96AA-3085FFBFD7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09600" y="11365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778">
        <p:comb/>
      </p:transition>
    </mc:Choice>
    <mc:Fallback xmlns="">
      <p:transition advTm="177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3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  <p:sp>
        <p:nvSpPr>
          <p:cNvPr id="20" name="TextBox 76"/>
          <p:cNvSpPr txBox="1"/>
          <p:nvPr/>
        </p:nvSpPr>
        <p:spPr>
          <a:xfrm>
            <a:off x="4902665" y="2944896"/>
            <a:ext cx="44724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Preliminary Results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016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2515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Preliminary Results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TextBox 118"/>
          <p:cNvSpPr txBox="1"/>
          <p:nvPr/>
        </p:nvSpPr>
        <p:spPr>
          <a:xfrm rot="13893932">
            <a:off x="3612431" y="295086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grpSp>
        <p:nvGrpSpPr>
          <p:cNvPr id="33" name="Group 179">
            <a:extLst>
              <a:ext uri="{FF2B5EF4-FFF2-40B4-BE49-F238E27FC236}">
                <a16:creationId xmlns:a16="http://schemas.microsoft.com/office/drawing/2014/main" id="{2624EEC7-1AF7-4D20-AF7F-FC559BD716C8}"/>
              </a:ext>
            </a:extLst>
          </p:cNvPr>
          <p:cNvGrpSpPr/>
          <p:nvPr/>
        </p:nvGrpSpPr>
        <p:grpSpPr>
          <a:xfrm>
            <a:off x="928493" y="814034"/>
            <a:ext cx="468996" cy="455568"/>
            <a:chOff x="630683" y="4190009"/>
            <a:chExt cx="469021" cy="455593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7ED05A0-75F6-4735-814D-A72F4E0A88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Freeform 103">
              <a:extLst>
                <a:ext uri="{FF2B5EF4-FFF2-40B4-BE49-F238E27FC236}">
                  <a16:creationId xmlns:a16="http://schemas.microsoft.com/office/drawing/2014/main" id="{A8010F3D-84E4-4E5A-923A-A835F91D05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6" name="文本框 21">
            <a:extLst>
              <a:ext uri="{FF2B5EF4-FFF2-40B4-BE49-F238E27FC236}">
                <a16:creationId xmlns:a16="http://schemas.microsoft.com/office/drawing/2014/main" id="{B7BD8BD5-EEE2-47EA-8A54-1AFC3CCC8237}"/>
              </a:ext>
            </a:extLst>
          </p:cNvPr>
          <p:cNvSpPr txBox="1"/>
          <p:nvPr/>
        </p:nvSpPr>
        <p:spPr>
          <a:xfrm>
            <a:off x="1531980" y="811670"/>
            <a:ext cx="3249725" cy="37741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ROC Curve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2FA80FA-32BE-44A5-90F5-A3FB4D2004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88949"/>
              </p:ext>
            </p:extLst>
          </p:nvPr>
        </p:nvGraphicFramePr>
        <p:xfrm>
          <a:off x="1531980" y="2795476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96740432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48084285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950279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4896869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F-1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034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774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199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80171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9544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</a:p>
        </p:txBody>
      </p:sp>
      <p:sp>
        <p:nvSpPr>
          <p:cNvPr id="20" name="TextBox 76"/>
          <p:cNvSpPr txBox="1"/>
          <p:nvPr/>
        </p:nvSpPr>
        <p:spPr>
          <a:xfrm>
            <a:off x="4965728" y="2914118"/>
            <a:ext cx="4472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Next</a:t>
            </a:r>
            <a:r>
              <a:rPr lang="en-US" sz="3200" dirty="0"/>
              <a:t> Steps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491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500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Next Steps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" name="文本框 18"/>
          <p:cNvSpPr txBox="1"/>
          <p:nvPr/>
        </p:nvSpPr>
        <p:spPr>
          <a:xfrm>
            <a:off x="1567813" y="2150135"/>
            <a:ext cx="2829375" cy="37741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Feature Selection</a:t>
            </a:r>
          </a:p>
        </p:txBody>
      </p:sp>
      <p:sp>
        <p:nvSpPr>
          <p:cNvPr id="26" name="文本框 20"/>
          <p:cNvSpPr txBox="1"/>
          <p:nvPr/>
        </p:nvSpPr>
        <p:spPr>
          <a:xfrm>
            <a:off x="1567813" y="3137450"/>
            <a:ext cx="4234846" cy="37741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Tune Model Parameter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Gradient Search</a:t>
            </a:r>
          </a:p>
        </p:txBody>
      </p:sp>
      <p:sp>
        <p:nvSpPr>
          <p:cNvPr id="27" name="文本框 21"/>
          <p:cNvSpPr txBox="1"/>
          <p:nvPr/>
        </p:nvSpPr>
        <p:spPr>
          <a:xfrm>
            <a:off x="1571046" y="1173617"/>
            <a:ext cx="3249725" cy="37741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Missing Value &amp; Imbalance Data</a:t>
            </a:r>
          </a:p>
        </p:txBody>
      </p:sp>
      <p:sp>
        <p:nvSpPr>
          <p:cNvPr id="43" name="Freeform 1086"/>
          <p:cNvSpPr>
            <a:spLocks noEditPoints="1"/>
          </p:cNvSpPr>
          <p:nvPr/>
        </p:nvSpPr>
        <p:spPr bwMode="auto">
          <a:xfrm>
            <a:off x="3417374" y="2943020"/>
            <a:ext cx="373200" cy="368300"/>
          </a:xfrm>
          <a:custGeom>
            <a:avLst/>
            <a:gdLst>
              <a:gd name="T0" fmla="*/ 50 w 100"/>
              <a:gd name="T1" fmla="*/ 0 h 99"/>
              <a:gd name="T2" fmla="*/ 0 w 100"/>
              <a:gd name="T3" fmla="*/ 49 h 99"/>
              <a:gd name="T4" fmla="*/ 50 w 100"/>
              <a:gd name="T5" fmla="*/ 99 h 99"/>
              <a:gd name="T6" fmla="*/ 100 w 100"/>
              <a:gd name="T7" fmla="*/ 49 h 99"/>
              <a:gd name="T8" fmla="*/ 50 w 100"/>
              <a:gd name="T9" fmla="*/ 0 h 99"/>
              <a:gd name="T10" fmla="*/ 50 w 100"/>
              <a:gd name="T11" fmla="*/ 95 h 99"/>
              <a:gd name="T12" fmla="*/ 4 w 100"/>
              <a:gd name="T13" fmla="*/ 49 h 99"/>
              <a:gd name="T14" fmla="*/ 50 w 100"/>
              <a:gd name="T15" fmla="*/ 4 h 99"/>
              <a:gd name="T16" fmla="*/ 96 w 100"/>
              <a:gd name="T17" fmla="*/ 49 h 99"/>
              <a:gd name="T18" fmla="*/ 50 w 100"/>
              <a:gd name="T19" fmla="*/ 95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0" h="99">
                <a:moveTo>
                  <a:pt x="50" y="0"/>
                </a:moveTo>
                <a:cubicBezTo>
                  <a:pt x="23" y="0"/>
                  <a:pt x="0" y="22"/>
                  <a:pt x="0" y="49"/>
                </a:cubicBezTo>
                <a:cubicBezTo>
                  <a:pt x="0" y="77"/>
                  <a:pt x="23" y="99"/>
                  <a:pt x="50" y="99"/>
                </a:cubicBezTo>
                <a:cubicBezTo>
                  <a:pt x="77" y="99"/>
                  <a:pt x="100" y="77"/>
                  <a:pt x="100" y="49"/>
                </a:cubicBezTo>
                <a:cubicBezTo>
                  <a:pt x="100" y="22"/>
                  <a:pt x="77" y="0"/>
                  <a:pt x="50" y="0"/>
                </a:cubicBezTo>
                <a:close/>
                <a:moveTo>
                  <a:pt x="50" y="95"/>
                </a:moveTo>
                <a:cubicBezTo>
                  <a:pt x="25" y="95"/>
                  <a:pt x="4" y="75"/>
                  <a:pt x="4" y="49"/>
                </a:cubicBezTo>
                <a:cubicBezTo>
                  <a:pt x="4" y="24"/>
                  <a:pt x="25" y="4"/>
                  <a:pt x="50" y="4"/>
                </a:cubicBezTo>
                <a:cubicBezTo>
                  <a:pt x="75" y="4"/>
                  <a:pt x="96" y="24"/>
                  <a:pt x="96" y="49"/>
                </a:cubicBezTo>
                <a:cubicBezTo>
                  <a:pt x="96" y="75"/>
                  <a:pt x="75" y="95"/>
                  <a:pt x="50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Group 179"/>
          <p:cNvGrpSpPr/>
          <p:nvPr/>
        </p:nvGrpSpPr>
        <p:grpSpPr>
          <a:xfrm>
            <a:off x="894875" y="1230524"/>
            <a:ext cx="468996" cy="455568"/>
            <a:chOff x="630683" y="4190009"/>
            <a:chExt cx="469021" cy="455593"/>
          </a:xfrm>
        </p:grpSpPr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1" name="Group 179"/>
          <p:cNvGrpSpPr/>
          <p:nvPr/>
        </p:nvGrpSpPr>
        <p:grpSpPr>
          <a:xfrm>
            <a:off x="894516" y="2130100"/>
            <a:ext cx="468996" cy="455568"/>
            <a:chOff x="630683" y="4190009"/>
            <a:chExt cx="469021" cy="455593"/>
          </a:xfrm>
        </p:grpSpPr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Group 179"/>
          <p:cNvGrpSpPr/>
          <p:nvPr/>
        </p:nvGrpSpPr>
        <p:grpSpPr>
          <a:xfrm>
            <a:off x="894516" y="3132180"/>
            <a:ext cx="468996" cy="455568"/>
            <a:chOff x="630683" y="4190009"/>
            <a:chExt cx="469021" cy="455593"/>
          </a:xfrm>
        </p:grpSpPr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E3588C7-7A5D-475D-80E1-03763E0BE5C0}"/>
              </a:ext>
            </a:extLst>
          </p:cNvPr>
          <p:cNvSpPr txBox="1"/>
          <p:nvPr/>
        </p:nvSpPr>
        <p:spPr>
          <a:xfrm>
            <a:off x="894516" y="3912976"/>
            <a:ext cx="18758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813463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2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32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9C4D"/>
      </a:accent1>
      <a:accent2>
        <a:srgbClr val="198699"/>
      </a:accent2>
      <a:accent3>
        <a:srgbClr val="2C9C4D"/>
      </a:accent3>
      <a:accent4>
        <a:srgbClr val="198699"/>
      </a:accent4>
      <a:accent5>
        <a:srgbClr val="2C9C4D"/>
      </a:accent5>
      <a:accent6>
        <a:srgbClr val="198699"/>
      </a:accent6>
      <a:hlink>
        <a:srgbClr val="2C9C4D"/>
      </a:hlink>
      <a:folHlink>
        <a:srgbClr val="19869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47</Words>
  <Application>Microsoft Office PowerPoint</Application>
  <PresentationFormat>On-screen Show (16:9)</PresentationFormat>
  <Paragraphs>24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Lato Hairline</vt:lpstr>
      <vt:lpstr>Lato Light</vt:lpstr>
      <vt:lpstr>Lato Regular</vt:lpstr>
      <vt:lpstr>微软雅黑</vt:lpstr>
      <vt:lpstr>Arial</vt:lpstr>
      <vt:lpstr>Calibri</vt:lpstr>
      <vt:lpstr>Calibri Light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Wang Zhaoyang</cp:lastModifiedBy>
  <cp:revision>27</cp:revision>
  <dcterms:created xsi:type="dcterms:W3CDTF">2017-07-25T02:42:00Z</dcterms:created>
  <dcterms:modified xsi:type="dcterms:W3CDTF">2019-11-20T21:26:41Z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

<file path=docProps/thumbnail.jpeg>
</file>